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7"/>
  </p:notesMasterIdLst>
  <p:handoutMasterIdLst>
    <p:handoutMasterId r:id="rId18"/>
  </p:handoutMasterIdLst>
  <p:sldIdLst>
    <p:sldId id="256" r:id="rId6"/>
    <p:sldId id="268" r:id="rId7"/>
    <p:sldId id="267" r:id="rId8"/>
    <p:sldId id="278" r:id="rId9"/>
    <p:sldId id="286" r:id="rId10"/>
    <p:sldId id="279" r:id="rId11"/>
    <p:sldId id="283" r:id="rId12"/>
    <p:sldId id="280" r:id="rId13"/>
    <p:sldId id="281" r:id="rId14"/>
    <p:sldId id="289" r:id="rId15"/>
    <p:sldId id="273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0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196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28-9-2022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28-9-2022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woensdag 28 september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woensdag 28 september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woensdag 28 september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woensdag 28 september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Research Questions and Problems Statements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Break-out Session</a:t>
            </a:r>
            <a:br>
              <a:rPr lang="en-NL" dirty="0"/>
            </a:br>
            <a:r>
              <a:rPr lang="en-NL" dirty="0"/>
              <a:t>Datalab 00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Research Question: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Question type: Which fits your problem?</a:t>
            </a:r>
          </a:p>
          <a:p>
            <a:r>
              <a:rPr lang="en-NL" sz="2000" dirty="0"/>
              <a:t>Relational question:</a:t>
            </a:r>
          </a:p>
          <a:p>
            <a:pPr lvl="1"/>
            <a:r>
              <a:rPr lang="en-GB" sz="2000" dirty="0"/>
              <a:t>Determine the relationship between the </a:t>
            </a:r>
            <a:r>
              <a:rPr lang="en-NL" sz="2000" dirty="0"/>
              <a:t>two or more </a:t>
            </a:r>
            <a:r>
              <a:rPr lang="en-GB" sz="2000" dirty="0"/>
              <a:t>variables</a:t>
            </a:r>
          </a:p>
          <a:p>
            <a:pPr lvl="2"/>
            <a:r>
              <a:rPr lang="en-US" sz="1800" dirty="0"/>
              <a:t>E</a:t>
            </a:r>
            <a:r>
              <a:rPr lang="en-NL" sz="1800" dirty="0"/>
              <a:t>.g. What is the relationship between student workload and Y1 ADSAI bachelor drop-out rates?</a:t>
            </a:r>
            <a:endParaRPr lang="en-GB" sz="1800" dirty="0"/>
          </a:p>
          <a:p>
            <a:r>
              <a:rPr lang="en-NL" sz="2000" dirty="0"/>
              <a:t>Descriptive question:</a:t>
            </a:r>
          </a:p>
          <a:p>
            <a:pPr lvl="1"/>
            <a:r>
              <a:rPr lang="en-NL" sz="2000" dirty="0"/>
              <a:t>Highlights something that already exists</a:t>
            </a:r>
          </a:p>
          <a:p>
            <a:pPr lvl="2"/>
            <a:r>
              <a:rPr lang="en-US" sz="1800" dirty="0"/>
              <a:t>E</a:t>
            </a:r>
            <a:r>
              <a:rPr lang="en-NL" sz="1800" dirty="0"/>
              <a:t>.g. How many students dropped out the ADSAI bachelor in the first year?</a:t>
            </a:r>
          </a:p>
          <a:p>
            <a:r>
              <a:rPr lang="en-NL" sz="2000" dirty="0"/>
              <a:t>Causal Question:</a:t>
            </a:r>
          </a:p>
          <a:p>
            <a:pPr lvl="1"/>
            <a:r>
              <a:rPr lang="en-NL" sz="2000" dirty="0"/>
              <a:t>Ask if a variable affects a separate variable</a:t>
            </a:r>
          </a:p>
          <a:p>
            <a:pPr lvl="2"/>
            <a:r>
              <a:rPr lang="en-US" sz="1800" dirty="0"/>
              <a:t>E</a:t>
            </a:r>
            <a:r>
              <a:rPr lang="en-NL" sz="1800" dirty="0"/>
              <a:t>.g. What is the difference in Y1 ADSAI bachelor drop-out rates between students working less than 20 and more than 20 hours a week?</a:t>
            </a:r>
            <a:endParaRPr lang="en-NL" dirty="0"/>
          </a:p>
          <a:p>
            <a:endParaRPr lang="en-GB" dirty="0"/>
          </a:p>
          <a:p>
            <a:pPr lvl="1"/>
            <a:endParaRPr lang="en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2. Making a Research Question: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036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Question?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Slides will be posted in the coffee-corner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772005"/>
            <a:ext cx="11144922" cy="3854360"/>
          </a:xfrm>
        </p:spPr>
        <p:txBody>
          <a:bodyPr/>
          <a:lstStyle/>
          <a:p>
            <a:r>
              <a:rPr lang="en-NL" dirty="0"/>
              <a:t>A problem statement; which is?</a:t>
            </a:r>
          </a:p>
          <a:p>
            <a:pPr lvl="1"/>
            <a:r>
              <a:rPr lang="en-NL" dirty="0"/>
              <a:t>Brief part of the study offering the purpose for your research</a:t>
            </a:r>
          </a:p>
          <a:p>
            <a:pPr lvl="1"/>
            <a:r>
              <a:rPr lang="en-NL" dirty="0"/>
              <a:t>E.g.</a:t>
            </a:r>
          </a:p>
          <a:p>
            <a:pPr lvl="2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Climate change is a worldwide problem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 This research 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renewable energy sources indeed lower greenhouse gas emissions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part of the Sustainable Development Goals (SDGs), countries have pledged to substantially increase public and private R&amp;D spending as well as the number of researchers by 2030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this data study is to see how investment in research and development is linked to the amount of researchers, as it is a good way of reflecting the efficacy of the investment made.</a:t>
            </a:r>
          </a:p>
          <a:p>
            <a:pPr lvl="1"/>
            <a:endParaRPr lang="en-NL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do we start with when creating a research question?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Let’s together w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rite down the different ways you can get started writing your problem statement.</a:t>
            </a: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pPr marL="0" indent="0">
              <a:buNone/>
            </a:pPr>
            <a:r>
              <a:rPr lang="en-NL" i="1" dirty="0">
                <a:highlight>
                  <a:srgbClr val="FFFF00"/>
                </a:highlight>
              </a:rPr>
              <a:t>Student answers:</a:t>
            </a:r>
          </a:p>
          <a:p>
            <a:r>
              <a:rPr lang="en-NL" i="1" dirty="0">
                <a:highlight>
                  <a:srgbClr val="FFFF00"/>
                </a:highlight>
              </a:rPr>
              <a:t>Background of the problem: Describing the situation, history</a:t>
            </a:r>
          </a:p>
          <a:p>
            <a:r>
              <a:rPr lang="en-NL" i="1" dirty="0">
                <a:highlight>
                  <a:srgbClr val="FFFF00"/>
                </a:highlight>
              </a:rPr>
              <a:t>Define key terms</a:t>
            </a:r>
          </a:p>
          <a:p>
            <a:r>
              <a:rPr lang="en-NL" i="1" dirty="0">
                <a:highlight>
                  <a:srgbClr val="FFFF00"/>
                </a:highlight>
              </a:rPr>
              <a:t>Identify the problem</a:t>
            </a:r>
          </a:p>
          <a:p>
            <a:pPr lvl="1"/>
            <a:r>
              <a:rPr lang="en-NL" i="1" dirty="0">
                <a:highlight>
                  <a:srgbClr val="FFFF00"/>
                </a:highlight>
              </a:rPr>
              <a:t>1. Describing the ordinary world: How the world would be without the problem</a:t>
            </a:r>
          </a:p>
          <a:p>
            <a:pPr lvl="1"/>
            <a:r>
              <a:rPr lang="en-NL" i="1" dirty="0">
                <a:highlight>
                  <a:srgbClr val="FFFF00"/>
                </a:highlight>
              </a:rPr>
              <a:t>2. Provide Evidence of the Problem</a:t>
            </a:r>
          </a:p>
          <a:p>
            <a:pPr lvl="1"/>
            <a:r>
              <a:rPr lang="en-NL" i="1" dirty="0">
                <a:highlight>
                  <a:srgbClr val="FFFF00"/>
                </a:highlight>
              </a:rPr>
              <a:t>4. Link the problem to the other things</a:t>
            </a:r>
          </a:p>
          <a:p>
            <a:pPr lvl="1"/>
            <a:endParaRPr lang="en-NL" dirty="0"/>
          </a:p>
          <a:p>
            <a:r>
              <a:rPr lang="en-NL" dirty="0"/>
              <a:t>...</a:t>
            </a:r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Open your </a:t>
            </a:r>
            <a:r>
              <a:rPr lang="en-US" dirty="0"/>
              <a:t>D</a:t>
            </a:r>
            <a:r>
              <a:rPr lang="en-NL" dirty="0" err="1"/>
              <a:t>atalab</a:t>
            </a:r>
            <a:r>
              <a:rPr lang="en-NL" dirty="0"/>
              <a:t> preparation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r>
              <a:rPr lang="en-NL" dirty="0"/>
              <a:t>Identify the problem in several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Ordinary World: What would the world look like because of/without the problem?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Problem sentence: What is troublesome about it?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Provide evidence of the problem; preferable scientific, course or official SDG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L" dirty="0"/>
              <a:t>[Link between problem and the research design] – open to change but we are going to only describe the data </a:t>
            </a:r>
          </a:p>
          <a:p>
            <a:r>
              <a:rPr lang="en-NL" dirty="0"/>
              <a:t>Define key terms; especially variables</a:t>
            </a:r>
          </a:p>
          <a:p>
            <a:r>
              <a:rPr lang="en-NL" dirty="0"/>
              <a:t>Provide the background</a:t>
            </a:r>
          </a:p>
          <a:p>
            <a:endParaRPr lang="en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1. Making a problem statement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307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r>
              <a:rPr lang="en-NL" dirty="0"/>
              <a:t>Identify the problem in several steps:</a:t>
            </a:r>
          </a:p>
          <a:p>
            <a:r>
              <a:rPr lang="en-NL" dirty="0"/>
              <a:t>Define key terms; especially variables</a:t>
            </a:r>
          </a:p>
          <a:p>
            <a:pPr lvl="1"/>
            <a:r>
              <a:rPr lang="en-NL" dirty="0"/>
              <a:t>How do we better define [term]? </a:t>
            </a:r>
            <a:r>
              <a:rPr lang="en-US" dirty="0"/>
              <a:t>E</a:t>
            </a:r>
            <a:r>
              <a:rPr lang="en-NL" dirty="0"/>
              <a:t>.g. </a:t>
            </a:r>
            <a:r>
              <a:rPr lang="en-US" dirty="0"/>
              <a:t>P</a:t>
            </a:r>
            <a:r>
              <a:rPr lang="en-NL" dirty="0" err="1"/>
              <a:t>overty</a:t>
            </a:r>
            <a:r>
              <a:rPr lang="en-NL" dirty="0"/>
              <a:t>, research output, climate change etc.</a:t>
            </a:r>
          </a:p>
          <a:p>
            <a:r>
              <a:rPr lang="en-NL"/>
              <a:t>Provide </a:t>
            </a:r>
            <a:r>
              <a:rPr lang="en-NL" dirty="0"/>
              <a:t>the background</a:t>
            </a:r>
          </a:p>
          <a:p>
            <a:pPr lvl="1"/>
            <a:r>
              <a:rPr lang="en-NL" dirty="0"/>
              <a:t>Context is key; they’re like experiment conditions.</a:t>
            </a:r>
          </a:p>
          <a:p>
            <a:pPr lvl="1"/>
            <a:r>
              <a:rPr lang="en-NL" dirty="0"/>
              <a:t>By what are we going to define it? What population, continent, region, time etc.</a:t>
            </a:r>
          </a:p>
          <a:p>
            <a:endParaRPr lang="en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1. Making a problem statement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19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improving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your problem statement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Answer these questions to make your writing more compelling:</a:t>
            </a:r>
          </a:p>
          <a:p>
            <a:r>
              <a:rPr lang="en-NL" dirty="0"/>
              <a:t>Why is your research important?</a:t>
            </a:r>
          </a:p>
          <a:p>
            <a:r>
              <a:rPr lang="en-NL" dirty="0"/>
              <a:t>Why should the reader be interested in your topic?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1. Making a problem statement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442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772005"/>
            <a:ext cx="11144922" cy="3854360"/>
          </a:xfrm>
        </p:spPr>
        <p:txBody>
          <a:bodyPr/>
          <a:lstStyle/>
          <a:p>
            <a:r>
              <a:rPr lang="en-NL" dirty="0"/>
              <a:t>A problem statement</a:t>
            </a:r>
          </a:p>
          <a:p>
            <a:pPr lvl="1"/>
            <a:r>
              <a:rPr lang="en-NL" dirty="0"/>
              <a:t>Brief part of the study offering the purpose for your research</a:t>
            </a:r>
          </a:p>
          <a:p>
            <a:pPr lvl="1"/>
            <a:r>
              <a:rPr lang="en-NL" dirty="0"/>
              <a:t>Now, try to create a question which helps fulfills/works towards that purpose.</a:t>
            </a:r>
          </a:p>
          <a:p>
            <a:pPr lvl="1"/>
            <a:r>
              <a:rPr lang="en-NL" dirty="0"/>
              <a:t>E.g.</a:t>
            </a:r>
          </a:p>
          <a:p>
            <a:pPr lvl="2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Climate change is a worldwide problem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 This research 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renewable energy sources indeed lower greenhouse gas emissions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3"/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relationship between the renewable energy share in the total final energy consumption, and the emissions of greenhouse gasses in the Netherlands?</a:t>
            </a:r>
            <a:endParaRPr lang="en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NL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part of the Sustainable Development Goals (SDGs), countries have pledged to substantially increase public and private R&amp;D spending as well as the number of researchers by 2030</a:t>
            </a:r>
            <a:r>
              <a:rPr lang="en-N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NL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this data study is to see how investment in research and development is linked to the amount of researchers, as it is a good way of reflecting the efficacy of the investment made.</a:t>
            </a:r>
          </a:p>
          <a:p>
            <a:pPr lvl="3"/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number of researchers relate to a country's R&amp;D spending?</a:t>
            </a:r>
            <a:endParaRPr lang="en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NL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do we start with when creating a research question?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5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Let’s together w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rite down the different ways you can get started writing your 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Research Question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.</a:t>
            </a: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pPr marL="0" indent="0">
              <a:buNone/>
            </a:pPr>
            <a:r>
              <a:rPr lang="en-NL" i="1" dirty="0">
                <a:highlight>
                  <a:srgbClr val="FFFF00"/>
                </a:highlight>
              </a:rPr>
              <a:t>Student answers:</a:t>
            </a:r>
          </a:p>
          <a:p>
            <a:r>
              <a:rPr lang="en-NL" i="1" dirty="0">
                <a:highlight>
                  <a:srgbClr val="FFFF00"/>
                </a:highlight>
              </a:rPr>
              <a:t>By relating the problem statement to the outcome variable</a:t>
            </a:r>
          </a:p>
          <a:p>
            <a:r>
              <a:rPr lang="en-NL" i="1" dirty="0">
                <a:highlight>
                  <a:srgbClr val="FFFF00"/>
                </a:highlight>
              </a:rPr>
              <a:t>Determine the relationship </a:t>
            </a:r>
            <a:r>
              <a:rPr lang="en-NL" i="1" dirty="0" err="1">
                <a:highlight>
                  <a:srgbClr val="FFFF00"/>
                </a:highlight>
              </a:rPr>
              <a:t>betwee</a:t>
            </a:r>
            <a:r>
              <a:rPr lang="en-US" i="1" dirty="0">
                <a:highlight>
                  <a:srgbClr val="FFFF00"/>
                </a:highlight>
              </a:rPr>
              <a:t>n</a:t>
            </a:r>
            <a:r>
              <a:rPr lang="en-NL" i="1" dirty="0">
                <a:highlight>
                  <a:srgbClr val="FFFF00"/>
                </a:highlight>
              </a:rPr>
              <a:t> the variables</a:t>
            </a:r>
          </a:p>
          <a:p>
            <a:r>
              <a:rPr lang="en-NL" i="1" dirty="0">
                <a:highlight>
                  <a:srgbClr val="FFFF00"/>
                </a:highlight>
              </a:rPr>
              <a:t>Identifying a research gap</a:t>
            </a:r>
          </a:p>
          <a:p>
            <a:r>
              <a:rPr lang="en-NL" i="1" dirty="0">
                <a:highlight>
                  <a:srgbClr val="FFFF00"/>
                </a:highlight>
              </a:rPr>
              <a:t>Be specific</a:t>
            </a:r>
          </a:p>
          <a:p>
            <a:endParaRPr lang="en-NL" i="1" dirty="0">
              <a:highlight>
                <a:srgbClr val="FFFF00"/>
              </a:highlight>
            </a:endParaRPr>
          </a:p>
          <a:p>
            <a:r>
              <a:rPr lang="en-NL" i="1" dirty="0">
                <a:highlight>
                  <a:srgbClr val="FFFF00"/>
                </a:highlight>
              </a:rPr>
              <a:t>...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2. Making a Research Question: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760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D</a:t>
            </a:r>
            <a:r>
              <a:rPr lang="en-GB" b="1" i="0" dirty="0" err="1">
                <a:solidFill>
                  <a:srgbClr val="3C454E"/>
                </a:solidFill>
                <a:effectLst/>
                <a:latin typeface="Roboto-Slab"/>
              </a:rPr>
              <a:t>ifferent</a:t>
            </a:r>
            <a:r>
              <a:rPr lang="en-GB" b="1" i="0" dirty="0">
                <a:solidFill>
                  <a:srgbClr val="3C454E"/>
                </a:solidFill>
                <a:effectLst/>
                <a:latin typeface="Roboto-Slab"/>
              </a:rPr>
              <a:t> ways you can get started writing your </a:t>
            </a:r>
            <a:r>
              <a:rPr lang="en-NL" b="1" i="0" dirty="0">
                <a:solidFill>
                  <a:srgbClr val="3C454E"/>
                </a:solidFill>
                <a:effectLst/>
                <a:latin typeface="Roboto-Slab"/>
              </a:rPr>
              <a:t>Research Question:</a:t>
            </a:r>
            <a:endParaRPr lang="en-GB" b="1" i="0" dirty="0">
              <a:solidFill>
                <a:srgbClr val="3C454E"/>
              </a:solidFill>
              <a:effectLst/>
              <a:latin typeface="Roboto-Slab"/>
            </a:endParaRPr>
          </a:p>
          <a:p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368353"/>
            <a:ext cx="11144920" cy="3249400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T</a:t>
            </a:r>
            <a:r>
              <a:rPr lang="en-US" dirty="0"/>
              <a:t>h</a:t>
            </a:r>
            <a:r>
              <a:rPr lang="en-NL" dirty="0"/>
              <a:t>ink about it in elements</a:t>
            </a:r>
          </a:p>
          <a:p>
            <a:r>
              <a:rPr lang="en-NL" dirty="0"/>
              <a:t>Connect to specific topic; read measurable SDG indicator, (part of the larger research topic) described in the problem statement</a:t>
            </a:r>
          </a:p>
          <a:p>
            <a:r>
              <a:rPr lang="en-NL" dirty="0"/>
              <a:t>Reflects the motivation for the research; as provided in the problem statement</a:t>
            </a:r>
          </a:p>
          <a:p>
            <a:r>
              <a:rPr lang="en-NL" dirty="0"/>
              <a:t>Specific; key terms and variables described in problem statement</a:t>
            </a:r>
          </a:p>
          <a:p>
            <a:pPr lvl="1"/>
            <a:r>
              <a:rPr lang="en-NL" dirty="0"/>
              <a:t>Creates clear answerable conditions</a:t>
            </a:r>
          </a:p>
          <a:p>
            <a:r>
              <a:rPr lang="en-NL" dirty="0"/>
              <a:t>Question type: Which fits your problem?</a:t>
            </a:r>
          </a:p>
          <a:p>
            <a:pPr lvl="1"/>
            <a:r>
              <a:rPr lang="en-GB" dirty="0"/>
              <a:t>Specifies the relationship given the/between the conditions</a:t>
            </a:r>
            <a:endParaRPr lang="en-NL" dirty="0"/>
          </a:p>
          <a:p>
            <a:r>
              <a:rPr lang="en-NL" dirty="0"/>
              <a:t>Concise; but clear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2. Making a Research Question: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962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899</Words>
  <Application>Microsoft Office PowerPoint</Application>
  <PresentationFormat>Widescreen</PresentationFormat>
  <Paragraphs>94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Open Sans</vt:lpstr>
      <vt:lpstr>Open Sans Semibold</vt:lpstr>
      <vt:lpstr>Open Sans Semibold</vt:lpstr>
      <vt:lpstr>Roboto-Slab</vt:lpstr>
      <vt:lpstr>TITLE SIDE</vt:lpstr>
      <vt:lpstr>TEXT SLIDE</vt:lpstr>
      <vt:lpstr>Break-out Session Datalab 00</vt:lpstr>
      <vt:lpstr>What do we start with when creating a research question?</vt:lpstr>
      <vt:lpstr>Open your Datalab preparation</vt:lpstr>
      <vt:lpstr>1. Making a problem statement</vt:lpstr>
      <vt:lpstr>1. Making a problem statement</vt:lpstr>
      <vt:lpstr>1. Making a problem statement</vt:lpstr>
      <vt:lpstr>What do we start with when creating a research question?</vt:lpstr>
      <vt:lpstr>2. Making a Research Question:</vt:lpstr>
      <vt:lpstr>2. Making a Research Question:</vt:lpstr>
      <vt:lpstr>2. Making a Research Question: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8</cp:revision>
  <dcterms:created xsi:type="dcterms:W3CDTF">2022-09-28T09:38:18Z</dcterms:created>
  <dcterms:modified xsi:type="dcterms:W3CDTF">2022-09-28T11:56:41Z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